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67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4269" userDrawn="1">
          <p15:clr>
            <a:srgbClr val="A4A3A4"/>
          </p15:clr>
        </p15:guide>
        <p15:guide id="5" pos="7628" userDrawn="1">
          <p15:clr>
            <a:srgbClr val="A4A3A4"/>
          </p15:clr>
        </p15:guide>
        <p15:guide id="6" pos="52" userDrawn="1">
          <p15:clr>
            <a:srgbClr val="A4A3A4"/>
          </p15:clr>
        </p15:guide>
        <p15:guide id="7" orient="horz" pos="51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orient="horz" pos="3974" userDrawn="1">
          <p15:clr>
            <a:srgbClr val="A4A3A4"/>
          </p15:clr>
        </p15:guide>
        <p15:guide id="10" pos="121" userDrawn="1">
          <p15:clr>
            <a:srgbClr val="A4A3A4"/>
          </p15:clr>
        </p15:guide>
        <p15:guide id="11" pos="61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  <p:guide orient="horz" pos="4269"/>
        <p:guide pos="7628"/>
        <p:guide pos="52"/>
        <p:guide orient="horz" pos="51"/>
        <p:guide orient="horz" pos="663"/>
        <p:guide orient="horz" pos="3974"/>
        <p:guide pos="121"/>
        <p:guide pos="61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1B34-5900-4453-9C80-471FEE67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12CD7-7B47-4A9C-897B-5ABDB260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7819-EA43-4388-A5BF-620F97DB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D6E4-FD91-424E-9D9B-54EAA7DB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7CF-B725-4220-99DF-37C991FD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290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DF2E-FC91-47D0-B34D-A2169DC9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37AF5-632B-4550-87B2-E57AC904B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2155-78C4-420F-8F02-AE771C6A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BAB3-9E5D-4713-B6C3-1F50C1C5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BF27-B5C0-480A-AAE2-50E1561A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27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30993-B5C7-4BF6-8504-14E3283BD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76E17-0BFC-4A45-8EEB-A3B45C5AD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2AD97-D766-4979-8805-2EE08710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6B67-B811-454F-9012-B0F45DA2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D2CD-E7BE-4283-8E74-200CAF82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55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FDBF-CB11-43B8-B185-E8E491FC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626-5C01-424E-B115-4B7B4C5A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A5B66-4B0A-4873-98ED-B9BE60DD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88F5-7216-4FD4-A658-C0BFF5D5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C35A4-B325-45E3-941B-A9284C24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9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98E8-1550-44E4-B242-6569946A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C0FAF-5322-4E96-B369-7109A6BD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4656-F2A0-4307-9909-EDC33F84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7860-DACF-4799-9D7B-2C7B3E5B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C7817-BE90-458A-95AE-70294742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6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97D3-6FC7-4FDB-823B-9801C941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E4C8-2A2E-4F85-9E58-F2C7025C0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02AC-2CFD-4DFB-A537-71D1B78B6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C24F1-1A82-4DC9-A2F4-FB920767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2DC9D-E226-49A4-8A8A-8F03ADAD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10F28-84F7-4AEA-8248-14CB981B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54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331-176E-435B-8CDE-DFAB981A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2DD7-41C5-4E2F-A564-F9694FAF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317A1-9CF3-428F-AB29-85979E69D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14D95-BB5F-47AD-8152-BCC8084CF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CCB89-7D1C-48EB-8411-21130D644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EBE09-C7D8-480A-8DE6-ACCD7874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7B70F-D073-43B3-9DA3-ABDF2196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12CFA-2D8F-4B0E-A1CB-DFD6CE43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267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AC25-AF2E-4069-9B73-51D17C1D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7C68D-C600-4777-8440-C5EFA4C4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B9823-0DCA-46FC-82A8-CF93A25D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6F058-5F89-42D5-97D7-1E46711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63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37250-6294-4C26-BB09-C76F1FDC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E09E2-F2A6-4288-86F5-C9C0BE56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39310-B5A8-4BC5-A2AC-F17F05A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74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6985-05D5-49EE-9CCB-01ECCD15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0734-38BA-4532-96CA-B323234D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F2E9B-68FA-4F1D-88D1-9FF17901E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5F6F7-644A-416C-880D-6CA5B93F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A0102-A66A-4758-AE01-C3F5B253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AB22C-BBB2-4FBC-B9ED-810D9F3E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14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69CC-A68E-428B-93D4-5016FC10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4883A-47F5-4788-A255-79315911F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56F9C-1CE0-421C-9134-4F9E63F81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8CDC1-8D46-4FA8-8B52-BCEFC71E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51C54-F239-4D84-BA21-EF8AB60C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011EA-09FC-4F51-8F4A-446C486F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94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D4C59-26A8-4CF9-807E-261FF599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3D3E4-87D8-4167-A78F-F46D0B435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3249-3B94-4076-BBFD-A685C1F02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CB162-0F05-4CE8-8C9A-7CE27C8FE1B8}" type="datetimeFigureOut">
              <a:rPr lang="en-AU" smtClean="0"/>
              <a:t>8/03/2022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05E68-71E2-4438-A714-A1B87A64C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845E7-22A7-4DAD-9F69-C3B9B3EFC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C22E-9036-4FA5-B92E-DBE82C6DFF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3463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로그인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모든 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시스템에 로그인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00304AC-0C69-4C31-9827-746A654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212ECC3-570B-4862-AFC0-ABA7E89D8A59}"/>
              </a:ext>
            </a:extLst>
          </p:cNvPr>
          <p:cNvSpPr/>
          <p:nvPr/>
        </p:nvSpPr>
        <p:spPr>
          <a:xfrm>
            <a:off x="5916179" y="2700471"/>
            <a:ext cx="2603980" cy="551917"/>
          </a:xfrm>
          <a:prstGeom prst="wedgeRectCallout">
            <a:avLst>
              <a:gd name="adj1" fmla="val -56135"/>
              <a:gd name="adj2" fmla="val 892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사용자 계정 입력후 로그인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로그인 하지 않은 사용자는 모든 메뉴 접근이 불가능함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802A74D-FFA2-49C6-8CCF-B7B81FCBAAF5}"/>
              </a:ext>
            </a:extLst>
          </p:cNvPr>
          <p:cNvSpPr/>
          <p:nvPr/>
        </p:nvSpPr>
        <p:spPr>
          <a:xfrm>
            <a:off x="5916179" y="3926308"/>
            <a:ext cx="2569795" cy="551917"/>
          </a:xfrm>
          <a:prstGeom prst="wedgeRectCallout">
            <a:avLst>
              <a:gd name="adj1" fmla="val -72544"/>
              <a:gd name="adj2" fmla="val -8728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비밀번호 분실시 등록된 자신의 이메일을 이용해 비밀번호를 재설정함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41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2961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Upload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조회하고 업로드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9614A3E-BE96-4644-B4A7-AA0A31AE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2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B72C863-45D3-4555-97AD-AF7EB4AB9A7C}"/>
              </a:ext>
            </a:extLst>
          </p:cNvPr>
          <p:cNvSpPr/>
          <p:nvPr/>
        </p:nvSpPr>
        <p:spPr>
          <a:xfrm>
            <a:off x="6866295" y="1469875"/>
            <a:ext cx="1023856" cy="376015"/>
          </a:xfrm>
          <a:prstGeom prst="wedgeRectCallout">
            <a:avLst>
              <a:gd name="adj1" fmla="val 77623"/>
              <a:gd name="adj2" fmla="val 1064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 업로드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695BA4-5ED9-45F3-8D9C-C340AFEBD521}"/>
              </a:ext>
            </a:extLst>
          </p:cNvPr>
          <p:cNvSpPr/>
          <p:nvPr/>
        </p:nvSpPr>
        <p:spPr>
          <a:xfrm>
            <a:off x="8161234" y="1307502"/>
            <a:ext cx="1204956" cy="376015"/>
          </a:xfrm>
          <a:prstGeom prst="wedgeRectCallout">
            <a:avLst>
              <a:gd name="adj1" fmla="val 4582"/>
              <a:gd name="adj2" fmla="val 13374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목록에서 선택된 항목 삭제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2036F72-A70B-4B50-B72E-17608F593A5B}"/>
              </a:ext>
            </a:extLst>
          </p:cNvPr>
          <p:cNvSpPr/>
          <p:nvPr/>
        </p:nvSpPr>
        <p:spPr>
          <a:xfrm>
            <a:off x="5404714" y="2135024"/>
            <a:ext cx="1461581" cy="376015"/>
          </a:xfrm>
          <a:prstGeom prst="wedgeRectCallout">
            <a:avLst>
              <a:gd name="adj1" fmla="val 14340"/>
              <a:gd name="adj2" fmla="val 10419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 정보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3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79930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CCE0202DetailPop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상세 내용을 조회하고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상세 정보를 조회한다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내용을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단위로 보여줌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DCB2289-EBA7-4397-AE8C-9E1F5493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7" y="1052513"/>
            <a:ext cx="9611358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4739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CCE0202UploadPop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Upload Credit Card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상세 내용을 조회하고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은행별 </a:t>
                      </a: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업로드 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중복 데이터 업로드시 오류 메시지 팝업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E33A8B-C5BA-4FCD-ADB3-C9B7E67B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4E42721-05EE-4AF0-B6B9-09E59FC23D2B}"/>
              </a:ext>
            </a:extLst>
          </p:cNvPr>
          <p:cNvSpPr/>
          <p:nvPr/>
        </p:nvSpPr>
        <p:spPr>
          <a:xfrm>
            <a:off x="1848489" y="1955562"/>
            <a:ext cx="2432954" cy="376015"/>
          </a:xfrm>
          <a:prstGeom prst="wedgeRectCallout">
            <a:avLst>
              <a:gd name="adj1" fmla="val 14340"/>
              <a:gd name="adj2" fmla="val 10419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Account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를 먼저 선택해야함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은행별로 파일의 형식이 다르기 때문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F17EFD8-5988-4D47-A5D9-AE7500CA13C2}"/>
              </a:ext>
            </a:extLst>
          </p:cNvPr>
          <p:cNvSpPr/>
          <p:nvPr/>
        </p:nvSpPr>
        <p:spPr>
          <a:xfrm>
            <a:off x="5272754" y="2808718"/>
            <a:ext cx="1553911" cy="233586"/>
          </a:xfrm>
          <a:prstGeom prst="wedgeRectCallout">
            <a:avLst>
              <a:gd name="adj1" fmla="val 26634"/>
              <a:gd name="adj2" fmla="val -980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업로드할 파일을 선택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252D9E4-E4E5-4D3F-94E9-BA641D5C0A1E}"/>
              </a:ext>
            </a:extLst>
          </p:cNvPr>
          <p:cNvSpPr/>
          <p:nvPr/>
        </p:nvSpPr>
        <p:spPr>
          <a:xfrm>
            <a:off x="5073602" y="1650760"/>
            <a:ext cx="1553911" cy="376015"/>
          </a:xfrm>
          <a:prstGeom prst="wedgeRectCallout">
            <a:avLst>
              <a:gd name="adj1" fmla="val 48632"/>
              <a:gd name="adj2" fmla="val 921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 선택후 업로드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5744FAB-06C2-4BEF-AC1D-D1B66164C05F}"/>
              </a:ext>
            </a:extLst>
          </p:cNvPr>
          <p:cNvSpPr/>
          <p:nvPr/>
        </p:nvSpPr>
        <p:spPr>
          <a:xfrm>
            <a:off x="6661569" y="1650759"/>
            <a:ext cx="1474028" cy="376015"/>
          </a:xfrm>
          <a:prstGeom prst="wedgeRectCallout">
            <a:avLst>
              <a:gd name="adj1" fmla="val -26162"/>
              <a:gd name="adj2" fmla="val 9133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내용 확인 후 업로드를 원하지 않을 경우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7F677BA-2EF0-476B-9EAA-E5FE501CE43D}"/>
              </a:ext>
            </a:extLst>
          </p:cNvPr>
          <p:cNvSpPr/>
          <p:nvPr/>
        </p:nvSpPr>
        <p:spPr>
          <a:xfrm>
            <a:off x="7241065" y="2437012"/>
            <a:ext cx="1474028" cy="376015"/>
          </a:xfrm>
          <a:prstGeom prst="wedgeRectCallout">
            <a:avLst>
              <a:gd name="adj1" fmla="val -36598"/>
              <a:gd name="adj2" fmla="val -7684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내용 확인 후 업로드를 원할 경우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8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5906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 Allocation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내용을 확인하고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모든 </a:t>
                      </a: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Credit Card Statement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내용을 조회한다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조회 목록에서 직접 수정할 수 있으며 각 항목 수정시 동시 저장됨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Highlighted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Row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들은 이미 할당된 데이터임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와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GST Amount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만 선택하면 다른 항목은 자동 계산됨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0F26C-D7CB-4F76-B517-AEFE8BC7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B1C5CC7-0EA9-4722-BFDD-40A8E6F5C0A5}"/>
              </a:ext>
            </a:extLst>
          </p:cNvPr>
          <p:cNvSpPr/>
          <p:nvPr/>
        </p:nvSpPr>
        <p:spPr>
          <a:xfrm>
            <a:off x="6810998" y="2005414"/>
            <a:ext cx="1288991" cy="233586"/>
          </a:xfrm>
          <a:prstGeom prst="wedgeRectCallout">
            <a:avLst>
              <a:gd name="adj1" fmla="val 63864"/>
              <a:gd name="adj2" fmla="val -2124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일괄적용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7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3143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CCE0204BatchApplicationPop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Batch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일괄작업을 처리한다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목록에서 선택된 항목들에 대해 일괄적으로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을 적용함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Category, Sub Category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및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GST Percentage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를 입력후 반영함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F90DC5-B903-4F7C-BAC7-ED7F0DA5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2"/>
            <a:ext cx="9575800" cy="523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5621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Cash Expenses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일자별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Cash Expense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입력내용을 조회하고 신규 등록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삭제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일자를 선택하여 상세 화면에서 수정하는 방법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목록화면에서 수정하는 방법 모두 가능함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DCDFA3-94F8-4983-8B4D-7841AA30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3EEDD7A-4793-49B4-84D0-AC4ACF04E126}"/>
              </a:ext>
            </a:extLst>
          </p:cNvPr>
          <p:cNvSpPr/>
          <p:nvPr/>
        </p:nvSpPr>
        <p:spPr>
          <a:xfrm>
            <a:off x="6802452" y="1714857"/>
            <a:ext cx="1288991" cy="233586"/>
          </a:xfrm>
          <a:prstGeom prst="wedgeRectCallout">
            <a:avLst>
              <a:gd name="adj1" fmla="val 70494"/>
              <a:gd name="adj2" fmla="val 811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신규등록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60B3A2C-82BE-4BEA-906C-05C518A84E00}"/>
              </a:ext>
            </a:extLst>
          </p:cNvPr>
          <p:cNvSpPr/>
          <p:nvPr/>
        </p:nvSpPr>
        <p:spPr>
          <a:xfrm>
            <a:off x="1459906" y="3866973"/>
            <a:ext cx="1146561" cy="423016"/>
          </a:xfrm>
          <a:prstGeom prst="wedgeRectCallout">
            <a:avLst>
              <a:gd name="adj1" fmla="val -7075"/>
              <a:gd name="adj2" fmla="val -12451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50FF5B-D96F-4141-B94D-C990B96ACDCA}"/>
              </a:ext>
            </a:extLst>
          </p:cNvPr>
          <p:cNvSpPr/>
          <p:nvPr/>
        </p:nvSpPr>
        <p:spPr>
          <a:xfrm>
            <a:off x="4211652" y="1948443"/>
            <a:ext cx="1288991" cy="233586"/>
          </a:xfrm>
          <a:prstGeom prst="wedgeRectCallout">
            <a:avLst>
              <a:gd name="adj1" fmla="val 70494"/>
              <a:gd name="adj2" fmla="val 811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합계 내역 표시영역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89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09706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CCE0208EditPop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Edit Cash Expense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일자별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Cash Expense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입력내용을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 신규 등록 할 수 있다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CCE0208List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1DFA04D-AF47-4FAB-9BA5-A1D6ECD0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59516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Payroll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월별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Payroll Summary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등록한다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FFD2984-A05C-456A-831B-7F0F69EC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9284D5A-3300-432B-98F6-0741001C2DA0}"/>
              </a:ext>
            </a:extLst>
          </p:cNvPr>
          <p:cNvSpPr/>
          <p:nvPr/>
        </p:nvSpPr>
        <p:spPr>
          <a:xfrm>
            <a:off x="2388554" y="1905713"/>
            <a:ext cx="1710583" cy="546929"/>
          </a:xfrm>
          <a:prstGeom prst="wedgeRectCallout">
            <a:avLst>
              <a:gd name="adj1" fmla="val 16853"/>
              <a:gd name="adj2" fmla="val 9700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월별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Payroll Summary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내역을 목록화면에서 직접 입력하고 저장함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A547A66-E0E3-4B76-BC77-925C2C7C61B0}"/>
              </a:ext>
            </a:extLst>
          </p:cNvPr>
          <p:cNvSpPr/>
          <p:nvPr/>
        </p:nvSpPr>
        <p:spPr>
          <a:xfrm>
            <a:off x="7463332" y="3972371"/>
            <a:ext cx="1710583" cy="546929"/>
          </a:xfrm>
          <a:prstGeom prst="wedgeRectCallout">
            <a:avLst>
              <a:gd name="adj1" fmla="val 10858"/>
              <a:gd name="adj2" fmla="val -889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Payroll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Service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를 제공하고 해당 사이트로 링크함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5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900763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RPU0202List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Profit And Loss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Profit And Loss Report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를 조회하고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PDF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파일로 다운로드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F66A15-E5D7-4E9E-BFD9-DD65A7E7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7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CA5DB27-64B5-4935-AD84-94A1E01D6CBF}"/>
              </a:ext>
            </a:extLst>
          </p:cNvPr>
          <p:cNvSpPr/>
          <p:nvPr/>
        </p:nvSpPr>
        <p:spPr>
          <a:xfrm>
            <a:off x="6691357" y="1786917"/>
            <a:ext cx="1440368" cy="285038"/>
          </a:xfrm>
          <a:prstGeom prst="wedgeRectCallout">
            <a:avLst>
              <a:gd name="adj1" fmla="val 63205"/>
              <a:gd name="adj2" fmla="val 491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PDF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파일로 다운로드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4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31778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C45938-3652-4B6B-8B18-3A3DEB54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B3E72DC-3B8D-4BBE-B970-08309FD6D00A}"/>
              </a:ext>
            </a:extLst>
          </p:cNvPr>
          <p:cNvSpPr/>
          <p:nvPr/>
        </p:nvSpPr>
        <p:spPr>
          <a:xfrm>
            <a:off x="6640082" y="1804008"/>
            <a:ext cx="1440368" cy="366623"/>
          </a:xfrm>
          <a:prstGeom prst="wedgeRectCallout">
            <a:avLst>
              <a:gd name="adj1" fmla="val 64392"/>
              <a:gd name="adj2" fmla="val 234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생성화면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C6EA8AB-4C7F-40F9-AB57-F42B58BFC857}"/>
              </a:ext>
            </a:extLst>
          </p:cNvPr>
          <p:cNvSpPr/>
          <p:nvPr/>
        </p:nvSpPr>
        <p:spPr>
          <a:xfrm>
            <a:off x="7720792" y="1335696"/>
            <a:ext cx="1440368" cy="366623"/>
          </a:xfrm>
          <a:prstGeom prst="wedgeRectCallout">
            <a:avLst>
              <a:gd name="adj1" fmla="val 28793"/>
              <a:gd name="adj2" fmla="val 14003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목록에서 선택된 항목 삭제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34BB4CC-C952-4CBE-9A35-60127897412A}"/>
              </a:ext>
            </a:extLst>
          </p:cNvPr>
          <p:cNvSpPr/>
          <p:nvPr/>
        </p:nvSpPr>
        <p:spPr>
          <a:xfrm>
            <a:off x="1668370" y="5178173"/>
            <a:ext cx="1440368" cy="366623"/>
          </a:xfrm>
          <a:prstGeom prst="wedgeRectCallout">
            <a:avLst>
              <a:gd name="adj1" fmla="val 6841"/>
              <a:gd name="adj2" fmla="val -2282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4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6791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IndexDashboard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Dashboard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모든 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전체적인 현황 파악용 대시보드 화면을 나타낸다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E39C53-F12C-4180-8244-0B9D6460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2D9C717-330A-4363-A466-64A43059B4FD}"/>
              </a:ext>
            </a:extLst>
          </p:cNvPr>
          <p:cNvSpPr/>
          <p:nvPr/>
        </p:nvSpPr>
        <p:spPr>
          <a:xfrm>
            <a:off x="1250175" y="1153683"/>
            <a:ext cx="2603980" cy="551917"/>
          </a:xfrm>
          <a:prstGeom prst="wedgeRectCallout">
            <a:avLst>
              <a:gd name="adj1" fmla="val -56135"/>
              <a:gd name="adj2" fmla="val 892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관리자가 등록한 공지사항을 날짜순으로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개 항목을 보여줌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DF511A-430B-4D73-92CD-673604851AC9}"/>
              </a:ext>
            </a:extLst>
          </p:cNvPr>
          <p:cNvSpPr/>
          <p:nvPr/>
        </p:nvSpPr>
        <p:spPr>
          <a:xfrm>
            <a:off x="2325520" y="1742277"/>
            <a:ext cx="2118293" cy="551917"/>
          </a:xfrm>
          <a:prstGeom prst="wedgeRectCallout">
            <a:avLst>
              <a:gd name="adj1" fmla="val -56135"/>
              <a:gd name="adj2" fmla="val 892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Statement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업로드 현황 및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Allocation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현황을 나타냄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091CE76-94E4-4B53-84D6-70D824E7ECE2}"/>
              </a:ext>
            </a:extLst>
          </p:cNvPr>
          <p:cNvSpPr/>
          <p:nvPr/>
        </p:nvSpPr>
        <p:spPr>
          <a:xfrm>
            <a:off x="1329405" y="2655479"/>
            <a:ext cx="2118293" cy="551917"/>
          </a:xfrm>
          <a:prstGeom prst="wedgeRectCallout">
            <a:avLst>
              <a:gd name="adj1" fmla="val -56135"/>
              <a:gd name="adj2" fmla="val 892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및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Invoice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발행 현황을 나타냄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D8C6951-3C0B-4155-B32C-E1A67CB44B20}"/>
              </a:ext>
            </a:extLst>
          </p:cNvPr>
          <p:cNvSpPr/>
          <p:nvPr/>
        </p:nvSpPr>
        <p:spPr>
          <a:xfrm>
            <a:off x="5896602" y="1153682"/>
            <a:ext cx="2118293" cy="551917"/>
          </a:xfrm>
          <a:prstGeom prst="wedgeRectCallout">
            <a:avLst>
              <a:gd name="adj1" fmla="val -56135"/>
              <a:gd name="adj2" fmla="val 892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 Statement Allocation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현황을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Income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및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Expense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기준으로 집계하여 나타냄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8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8483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ADS0202EditPop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Edit / 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신규생성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Supplier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정보와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Customer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, Quotation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집계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 정보를 입력한다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D11270-D445-4D29-BBAC-2A3D40C7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2A24E1C-03C3-46FE-8838-B1E540A693AA}"/>
              </a:ext>
            </a:extLst>
          </p:cNvPr>
          <p:cNvSpPr/>
          <p:nvPr/>
        </p:nvSpPr>
        <p:spPr>
          <a:xfrm>
            <a:off x="5597495" y="1624547"/>
            <a:ext cx="1440368" cy="494810"/>
          </a:xfrm>
          <a:prstGeom prst="wedgeRectCallout">
            <a:avLst>
              <a:gd name="adj1" fmla="val 66172"/>
              <a:gd name="adj2" fmla="val 8098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정보를 미리보기 하는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27A85F9-3430-4209-BF17-261D53C8DCAB}"/>
              </a:ext>
            </a:extLst>
          </p:cNvPr>
          <p:cNvSpPr/>
          <p:nvPr/>
        </p:nvSpPr>
        <p:spPr>
          <a:xfrm>
            <a:off x="502777" y="1503482"/>
            <a:ext cx="2086599" cy="494810"/>
          </a:xfrm>
          <a:prstGeom prst="wedgeRectCallout">
            <a:avLst>
              <a:gd name="adj1" fmla="val 19157"/>
              <a:gd name="adj2" fmla="val 6889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해당 사용자의 기 등록된 정보를 불러오기함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E9602-5001-463C-A830-B972063DF520}"/>
              </a:ext>
            </a:extLst>
          </p:cNvPr>
          <p:cNvSpPr/>
          <p:nvPr/>
        </p:nvSpPr>
        <p:spPr>
          <a:xfrm>
            <a:off x="1549742" y="2116851"/>
            <a:ext cx="1282169" cy="26742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428C7BF-A14A-46D0-9E97-173F8530C5E3}"/>
              </a:ext>
            </a:extLst>
          </p:cNvPr>
          <p:cNvSpPr/>
          <p:nvPr/>
        </p:nvSpPr>
        <p:spPr>
          <a:xfrm>
            <a:off x="2697489" y="1301092"/>
            <a:ext cx="2086599" cy="494810"/>
          </a:xfrm>
          <a:prstGeom prst="wedgeRectCallout">
            <a:avLst>
              <a:gd name="adj1" fmla="val -32447"/>
              <a:gd name="adj2" fmla="val 13797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해당 사용자의 기 등록된 정보를 불러오기한 후 재등록 하고자 할때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DD1352A-476F-4295-8870-888B9033D713}"/>
              </a:ext>
            </a:extLst>
          </p:cNvPr>
          <p:cNvSpPr/>
          <p:nvPr/>
        </p:nvSpPr>
        <p:spPr>
          <a:xfrm>
            <a:off x="2589376" y="2498376"/>
            <a:ext cx="2086599" cy="361864"/>
          </a:xfrm>
          <a:prstGeom prst="wedgeRectCallout">
            <a:avLst>
              <a:gd name="adj1" fmla="val 2365"/>
              <a:gd name="adj2" fmla="val -848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회사 로고를 원치 않을때 삭제 가능함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C96E644-2B43-4BC5-8B9E-751CB5B3D897}"/>
              </a:ext>
            </a:extLst>
          </p:cNvPr>
          <p:cNvSpPr/>
          <p:nvPr/>
        </p:nvSpPr>
        <p:spPr>
          <a:xfrm>
            <a:off x="5741350" y="4050707"/>
            <a:ext cx="2086599" cy="243802"/>
          </a:xfrm>
          <a:prstGeom prst="wedgeRectCallout">
            <a:avLst>
              <a:gd name="adj1" fmla="val 63389"/>
              <a:gd name="adj2" fmla="val 2381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상세 정보를 항목 단위로 추가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71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9775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ADS0202PreviewPop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Preview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Quotation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출력화면 형태로 나타내고 출력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/PDF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다운로드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0541775-4834-4939-8E80-D7A13F63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6314BB5-4144-4F7F-BFCD-01863579DBB9}"/>
              </a:ext>
            </a:extLst>
          </p:cNvPr>
          <p:cNvSpPr/>
          <p:nvPr/>
        </p:nvSpPr>
        <p:spPr>
          <a:xfrm>
            <a:off x="4922378" y="2076628"/>
            <a:ext cx="564024" cy="243802"/>
          </a:xfrm>
          <a:prstGeom prst="wedgeRectCallout">
            <a:avLst>
              <a:gd name="adj1" fmla="val 63389"/>
              <a:gd name="adj2" fmla="val 2381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출력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0B730FA-2131-42CD-8E20-FEF93A6DD40C}"/>
              </a:ext>
            </a:extLst>
          </p:cNvPr>
          <p:cNvSpPr/>
          <p:nvPr/>
        </p:nvSpPr>
        <p:spPr>
          <a:xfrm>
            <a:off x="5594515" y="1718864"/>
            <a:ext cx="780648" cy="357764"/>
          </a:xfrm>
          <a:prstGeom prst="wedgeRectCallout">
            <a:avLst>
              <a:gd name="adj1" fmla="val 21582"/>
              <a:gd name="adj2" fmla="val 6941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PDF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로 다운로드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8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69848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Invoice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Invoice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F24215-4FC4-4F6C-B9A7-BC39831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61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0B8CC4B-72DC-4FD4-98E8-8769300B027F}"/>
              </a:ext>
            </a:extLst>
          </p:cNvPr>
          <p:cNvSpPr/>
          <p:nvPr/>
        </p:nvSpPr>
        <p:spPr>
          <a:xfrm>
            <a:off x="6640082" y="1804008"/>
            <a:ext cx="1440368" cy="366623"/>
          </a:xfrm>
          <a:prstGeom prst="wedgeRectCallout">
            <a:avLst>
              <a:gd name="adj1" fmla="val 64392"/>
              <a:gd name="adj2" fmla="val 234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생성화면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1883BC0-FB7D-4C89-9604-6521105D5D1A}"/>
              </a:ext>
            </a:extLst>
          </p:cNvPr>
          <p:cNvSpPr/>
          <p:nvPr/>
        </p:nvSpPr>
        <p:spPr>
          <a:xfrm>
            <a:off x="7720792" y="1335696"/>
            <a:ext cx="1440368" cy="366623"/>
          </a:xfrm>
          <a:prstGeom prst="wedgeRectCallout">
            <a:avLst>
              <a:gd name="adj1" fmla="val 28793"/>
              <a:gd name="adj2" fmla="val 14003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목록에서 선택된 항목 삭제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4D4FC60-53A0-41F6-AD02-0C956D7A6F95}"/>
              </a:ext>
            </a:extLst>
          </p:cNvPr>
          <p:cNvSpPr/>
          <p:nvPr/>
        </p:nvSpPr>
        <p:spPr>
          <a:xfrm>
            <a:off x="1839285" y="3313996"/>
            <a:ext cx="1440368" cy="366623"/>
          </a:xfrm>
          <a:prstGeom prst="wedgeRectCallout">
            <a:avLst>
              <a:gd name="adj1" fmla="val 6841"/>
              <a:gd name="adj2" fmla="val -9771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5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2568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ADS0204EditPop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Invoice Edit / 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Invoice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신규생성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18F9856-0F20-4689-8CC5-FFC2BA01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575800" cy="52367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5A5B5DE-3259-46D1-BFAF-FD8934A41CAB}"/>
              </a:ext>
            </a:extLst>
          </p:cNvPr>
          <p:cNvSpPr/>
          <p:nvPr/>
        </p:nvSpPr>
        <p:spPr>
          <a:xfrm>
            <a:off x="6981914" y="1503482"/>
            <a:ext cx="1440368" cy="494810"/>
          </a:xfrm>
          <a:prstGeom prst="wedgeRectCallout">
            <a:avLst>
              <a:gd name="adj1" fmla="val -14518"/>
              <a:gd name="adj2" fmla="val 8961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정보를 미리보기 하는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9A2348-796E-4B1C-B0FB-F8E2DA730959}"/>
              </a:ext>
            </a:extLst>
          </p:cNvPr>
          <p:cNvSpPr/>
          <p:nvPr/>
        </p:nvSpPr>
        <p:spPr>
          <a:xfrm>
            <a:off x="502777" y="1503482"/>
            <a:ext cx="2086599" cy="494810"/>
          </a:xfrm>
          <a:prstGeom prst="wedgeRectCallout">
            <a:avLst>
              <a:gd name="adj1" fmla="val 19157"/>
              <a:gd name="adj2" fmla="val 6889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해당 사용자의 기 등록된 정보를 불러오기함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FC338-D7B7-4D26-83E0-2214E7E229BD}"/>
              </a:ext>
            </a:extLst>
          </p:cNvPr>
          <p:cNvSpPr/>
          <p:nvPr/>
        </p:nvSpPr>
        <p:spPr>
          <a:xfrm>
            <a:off x="1546076" y="2117258"/>
            <a:ext cx="1282169" cy="26742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D8FB202-571F-4F25-A167-80BCECC4B5FD}"/>
              </a:ext>
            </a:extLst>
          </p:cNvPr>
          <p:cNvSpPr/>
          <p:nvPr/>
        </p:nvSpPr>
        <p:spPr>
          <a:xfrm>
            <a:off x="2715270" y="1256077"/>
            <a:ext cx="2086599" cy="494810"/>
          </a:xfrm>
          <a:prstGeom prst="wedgeRectCallout">
            <a:avLst>
              <a:gd name="adj1" fmla="val -32447"/>
              <a:gd name="adj2" fmla="val 13797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해당 사용자의 기 등록된 정보를 불러오기한 후 재등록 하고자 할때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A1136DE-85FE-4F94-9F0E-CDC38CCA40BA}"/>
              </a:ext>
            </a:extLst>
          </p:cNvPr>
          <p:cNvSpPr/>
          <p:nvPr/>
        </p:nvSpPr>
        <p:spPr>
          <a:xfrm>
            <a:off x="2589376" y="2498376"/>
            <a:ext cx="2086599" cy="361864"/>
          </a:xfrm>
          <a:prstGeom prst="wedgeRectCallout">
            <a:avLst>
              <a:gd name="adj1" fmla="val 2365"/>
              <a:gd name="adj2" fmla="val -848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회사 로고를 원치 않을때 삭제 가능함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42FB6A9B-7775-413C-97CD-5540328B8908}"/>
              </a:ext>
            </a:extLst>
          </p:cNvPr>
          <p:cNvSpPr/>
          <p:nvPr/>
        </p:nvSpPr>
        <p:spPr>
          <a:xfrm>
            <a:off x="5741350" y="4615907"/>
            <a:ext cx="2086599" cy="243802"/>
          </a:xfrm>
          <a:prstGeom prst="wedgeRectCallout">
            <a:avLst>
              <a:gd name="adj1" fmla="val 63389"/>
              <a:gd name="adj2" fmla="val 2381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상세 정보를 항목 단위로 추가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7E37BF8-0AFD-4365-AEB8-3AEC887C69A1}"/>
              </a:ext>
            </a:extLst>
          </p:cNvPr>
          <p:cNvSpPr/>
          <p:nvPr/>
        </p:nvSpPr>
        <p:spPr>
          <a:xfrm>
            <a:off x="4895315" y="2535435"/>
            <a:ext cx="2086599" cy="583780"/>
          </a:xfrm>
          <a:prstGeom prst="wedgeRectCallout">
            <a:avLst>
              <a:gd name="adj1" fmla="val -47600"/>
              <a:gd name="adj2" fmla="val -9209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 등록시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으로 부터 생성 하고자 할 경우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Quotation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정보를 조회함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9670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My Bank Accounts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Statement/Credit Card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등에서 이미 사용된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는 삭제 불가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202642-7A73-458F-A468-7FC006D1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0A14951-498A-4743-9D98-241500A57CAD}"/>
              </a:ext>
            </a:extLst>
          </p:cNvPr>
          <p:cNvSpPr/>
          <p:nvPr/>
        </p:nvSpPr>
        <p:spPr>
          <a:xfrm>
            <a:off x="6725539" y="1786917"/>
            <a:ext cx="1389093" cy="285038"/>
          </a:xfrm>
          <a:prstGeom prst="wedgeRectCallout">
            <a:avLst>
              <a:gd name="adj1" fmla="val 63205"/>
              <a:gd name="adj2" fmla="val 491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 등록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EAC9EA6-4443-41AB-ABB3-F4B1D892C186}"/>
              </a:ext>
            </a:extLst>
          </p:cNvPr>
          <p:cNvSpPr/>
          <p:nvPr/>
        </p:nvSpPr>
        <p:spPr>
          <a:xfrm>
            <a:off x="7720792" y="1335696"/>
            <a:ext cx="1440368" cy="366623"/>
          </a:xfrm>
          <a:prstGeom prst="wedgeRectCallout">
            <a:avLst>
              <a:gd name="adj1" fmla="val 28793"/>
              <a:gd name="adj2" fmla="val 14003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목록에서 선택된 항목 삭제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FFEA914-1190-40DF-97F3-CD9401C1F408}"/>
              </a:ext>
            </a:extLst>
          </p:cNvPr>
          <p:cNvSpPr/>
          <p:nvPr/>
        </p:nvSpPr>
        <p:spPr>
          <a:xfrm>
            <a:off x="1694007" y="3538100"/>
            <a:ext cx="1389093" cy="384420"/>
          </a:xfrm>
          <a:prstGeom prst="wedgeRectCallout">
            <a:avLst>
              <a:gd name="adj1" fmla="val -8159"/>
              <a:gd name="adj2" fmla="val -11674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7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87121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BAU0202EditPop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 Edit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상세정보를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신규입력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1273F7D-4F8C-4597-A1B4-4A95EE38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8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62344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Announcement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관리자가 등록한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Announcement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사항을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Announcement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는 관리자 만이 입력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 가능하고 일반 사용자는 조회만 가능함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C839A5-16F1-47EA-9E6D-FC9FBDAE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772460C-1302-4C98-B020-A3330CE202C3}"/>
              </a:ext>
            </a:extLst>
          </p:cNvPr>
          <p:cNvSpPr/>
          <p:nvPr/>
        </p:nvSpPr>
        <p:spPr>
          <a:xfrm>
            <a:off x="1480363" y="3247625"/>
            <a:ext cx="1091922" cy="384420"/>
          </a:xfrm>
          <a:prstGeom prst="wedgeRectCallout">
            <a:avLst>
              <a:gd name="adj1" fmla="val -8159"/>
              <a:gd name="adj2" fmla="val -11674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89477A2-3913-4569-BAFC-08A40A46483B}"/>
              </a:ext>
            </a:extLst>
          </p:cNvPr>
          <p:cNvSpPr/>
          <p:nvPr/>
        </p:nvSpPr>
        <p:spPr>
          <a:xfrm>
            <a:off x="6290220" y="3237736"/>
            <a:ext cx="1580457" cy="522413"/>
          </a:xfrm>
          <a:prstGeom prst="wedgeRectCallout">
            <a:avLst>
              <a:gd name="adj1" fmla="val -18433"/>
              <a:gd name="adj2" fmla="val -9711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첨부 파일이 있을 경우 목록에서 직접 다운로드 가능함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20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618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BAU0204DetailPop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Announcement 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Announcement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 조회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BAU0204List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E5C879-F4D6-47E6-BBC2-B4A0178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F84B9D7-5EBC-4829-9CDD-63A0328C26D3}"/>
              </a:ext>
            </a:extLst>
          </p:cNvPr>
          <p:cNvSpPr/>
          <p:nvPr/>
        </p:nvSpPr>
        <p:spPr>
          <a:xfrm>
            <a:off x="3213734" y="4553789"/>
            <a:ext cx="1580457" cy="274585"/>
          </a:xfrm>
          <a:prstGeom prst="wedgeRectCallout">
            <a:avLst>
              <a:gd name="adj1" fmla="val -20596"/>
              <a:gd name="adj2" fmla="val 10518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첨부 파일 다운로드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1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713306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RPA0206List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Profit And Loss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Profit And Loss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364A90-57A7-4378-90ED-5A318609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2" cy="52562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8F6BAC5-E504-412D-8C1C-8B8087937CDB}"/>
              </a:ext>
            </a:extLst>
          </p:cNvPr>
          <p:cNvSpPr/>
          <p:nvPr/>
        </p:nvSpPr>
        <p:spPr>
          <a:xfrm>
            <a:off x="7384081" y="1571307"/>
            <a:ext cx="1896651" cy="274585"/>
          </a:xfrm>
          <a:prstGeom prst="wedgeRectCallout">
            <a:avLst>
              <a:gd name="adj1" fmla="val 17255"/>
              <a:gd name="adj2" fmla="val 10207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PDF/Excel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파일로 다운로드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2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69311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공통코드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목록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전체에 사용되는 공통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데이터를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공통코드 목록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디폴트 코드 삭제 불가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5980A6-ABFC-4CA4-8FD2-EC13BDBC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6" y="1052513"/>
            <a:ext cx="9611362" cy="5256212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786F6F90-35A2-405A-9F92-B52AD1FB491E}"/>
              </a:ext>
            </a:extLst>
          </p:cNvPr>
          <p:cNvSpPr/>
          <p:nvPr/>
        </p:nvSpPr>
        <p:spPr>
          <a:xfrm>
            <a:off x="719834" y="4572935"/>
            <a:ext cx="1484313" cy="285038"/>
          </a:xfrm>
          <a:prstGeom prst="wedgeRectCallout">
            <a:avLst>
              <a:gd name="adj1" fmla="val 18370"/>
              <a:gd name="adj2" fmla="val -10124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Checkbox for delete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67A94BE-234F-48C0-8D70-67317A73949B}"/>
              </a:ext>
            </a:extLst>
          </p:cNvPr>
          <p:cNvSpPr/>
          <p:nvPr/>
        </p:nvSpPr>
        <p:spPr>
          <a:xfrm>
            <a:off x="2320308" y="4513114"/>
            <a:ext cx="1615912" cy="285038"/>
          </a:xfrm>
          <a:prstGeom prst="wedgeRectCallout">
            <a:avLst>
              <a:gd name="adj1" fmla="val -49651"/>
              <a:gd name="adj2" fmla="val -12463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for detail screen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22BAE8-42C7-42A2-AEAE-7D54330624F8}"/>
              </a:ext>
            </a:extLst>
          </p:cNvPr>
          <p:cNvSpPr/>
          <p:nvPr/>
        </p:nvSpPr>
        <p:spPr>
          <a:xfrm>
            <a:off x="1239883" y="2059848"/>
            <a:ext cx="2281238" cy="285038"/>
          </a:xfrm>
          <a:prstGeom prst="wedgeRectCallout">
            <a:avLst>
              <a:gd name="adj1" fmla="val -36137"/>
              <a:gd name="adj2" fmla="val 13423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menu for more function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4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8586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UserProfilePop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User Profile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모든 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로그인한 사용자의 프로파일을 보여주고 정보를 수정할 수 있다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로그인한 사용자 정보 조회 및 수정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 ID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는 시스템 자동 생성 항목으로 수정 불가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Organisation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항목은 관리자만 수정 가능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06068D6-2B6F-4138-9679-7E79A2A6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575800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2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10250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SYS0202DetailPop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공통코드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상세내용 보기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선택된 공통코드 상세내용을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D31C03E-3E78-4DDC-9947-9714B5AE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575800" cy="5236766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3682E2F-4659-4202-A930-67E09A01D7A4}"/>
              </a:ext>
            </a:extLst>
          </p:cNvPr>
          <p:cNvSpPr/>
          <p:nvPr/>
        </p:nvSpPr>
        <p:spPr>
          <a:xfrm>
            <a:off x="5457825" y="1614488"/>
            <a:ext cx="2281238" cy="285038"/>
          </a:xfrm>
          <a:prstGeom prst="wedgeRectCallout">
            <a:avLst>
              <a:gd name="adj1" fmla="val 63205"/>
              <a:gd name="adj2" fmla="val 4913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93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100020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SYS0202UpdatePop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공통코드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선택된 공통코드를 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7DC5E5-BAD5-47EF-BD8D-C4A178F1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9FDCD8DF-6B03-40A4-98D8-84BA4F0F93D2}"/>
              </a:ext>
            </a:extLst>
          </p:cNvPr>
          <p:cNvSpPr/>
          <p:nvPr/>
        </p:nvSpPr>
        <p:spPr>
          <a:xfrm>
            <a:off x="533400" y="1585913"/>
            <a:ext cx="2281238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group header info section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37232-F8C4-4942-BE94-D76D2FA37EB2}"/>
              </a:ext>
            </a:extLst>
          </p:cNvPr>
          <p:cNvSpPr/>
          <p:nvPr/>
        </p:nvSpPr>
        <p:spPr>
          <a:xfrm>
            <a:off x="4997767" y="2024063"/>
            <a:ext cx="1736408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detail info section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F82B4E0-7E1A-4CF0-AB74-A0130CB05C69}"/>
              </a:ext>
            </a:extLst>
          </p:cNvPr>
          <p:cNvSpPr/>
          <p:nvPr/>
        </p:nvSpPr>
        <p:spPr>
          <a:xfrm>
            <a:off x="533400" y="2261832"/>
            <a:ext cx="2590800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 control icons(sort order / delete)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14B5B5B-0768-4E5D-A7A3-A78B76696CC2}"/>
              </a:ext>
            </a:extLst>
          </p:cNvPr>
          <p:cNvSpPr/>
          <p:nvPr/>
        </p:nvSpPr>
        <p:spPr>
          <a:xfrm>
            <a:off x="8092866" y="1881544"/>
            <a:ext cx="1044147" cy="285038"/>
          </a:xfrm>
          <a:prstGeom prst="wedgeRectCallout">
            <a:avLst>
              <a:gd name="adj1" fmla="val 39712"/>
              <a:gd name="adj2" fmla="val 882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신규항목 추가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15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8680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SYS0202InsertPop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시스템 공통코드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신규 공통코드를 등록한다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코드 헤더 섹션과 코드 상세 섹션을 동시에 등록해야 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5953250-DFBF-4315-803B-95B97933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413C0A7-1D9B-4F31-9B2D-45441458CD8E}"/>
              </a:ext>
            </a:extLst>
          </p:cNvPr>
          <p:cNvSpPr/>
          <p:nvPr/>
        </p:nvSpPr>
        <p:spPr>
          <a:xfrm>
            <a:off x="533400" y="1585913"/>
            <a:ext cx="2281238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group header info section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EB912A2-6486-4209-B91B-A86245E37723}"/>
              </a:ext>
            </a:extLst>
          </p:cNvPr>
          <p:cNvSpPr/>
          <p:nvPr/>
        </p:nvSpPr>
        <p:spPr>
          <a:xfrm>
            <a:off x="4997767" y="2024063"/>
            <a:ext cx="1736408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detail info section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0C5CC7B-2D93-4E4E-91E7-293B77C5B293}"/>
              </a:ext>
            </a:extLst>
          </p:cNvPr>
          <p:cNvSpPr/>
          <p:nvPr/>
        </p:nvSpPr>
        <p:spPr>
          <a:xfrm>
            <a:off x="533400" y="2261832"/>
            <a:ext cx="2590800" cy="285038"/>
          </a:xfrm>
          <a:prstGeom prst="wedgeRectCallout">
            <a:avLst>
              <a:gd name="adj1" fmla="val -31158"/>
              <a:gd name="adj2" fmla="val 792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 control icons(sort order / delete)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25A1EFF-7EAB-48FD-85F9-5FD200833FDC}"/>
              </a:ext>
            </a:extLst>
          </p:cNvPr>
          <p:cNvSpPr/>
          <p:nvPr/>
        </p:nvSpPr>
        <p:spPr>
          <a:xfrm>
            <a:off x="8092866" y="1881544"/>
            <a:ext cx="1044147" cy="285038"/>
          </a:xfrm>
          <a:prstGeom prst="wedgeRectCallout">
            <a:avLst>
              <a:gd name="adj1" fmla="val 39712"/>
              <a:gd name="adj2" fmla="val 882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신규항목 추가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14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17574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공지사항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공지사항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관리자가 공지사항을 등록하면 사용자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dashboard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화면에 보여짐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BAFFAEC-8AFD-4EAC-B903-FBBFDFF4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7" cy="52562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826C735-29BD-43C8-BDF6-9F8A3B72A448}"/>
              </a:ext>
            </a:extLst>
          </p:cNvPr>
          <p:cNvSpPr/>
          <p:nvPr/>
        </p:nvSpPr>
        <p:spPr>
          <a:xfrm>
            <a:off x="1469065" y="3286481"/>
            <a:ext cx="1638301" cy="285038"/>
          </a:xfrm>
          <a:prstGeom prst="wedgeRectCallout">
            <a:avLst>
              <a:gd name="adj1" fmla="val 8958"/>
              <a:gd name="adj2" fmla="val -13465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for detail screen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5D88934-3CC1-427E-A8E0-53ECE667FD1E}"/>
              </a:ext>
            </a:extLst>
          </p:cNvPr>
          <p:cNvSpPr/>
          <p:nvPr/>
        </p:nvSpPr>
        <p:spPr>
          <a:xfrm>
            <a:off x="4975143" y="3292408"/>
            <a:ext cx="1638301" cy="623881"/>
          </a:xfrm>
          <a:prstGeom prst="wedgeRectCallout">
            <a:avLst>
              <a:gd name="adj1" fmla="val 58958"/>
              <a:gd name="adj2" fmla="val -9983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menu to download attached files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5C06F24-2545-4847-9906-51985D7C9929}"/>
              </a:ext>
            </a:extLst>
          </p:cNvPr>
          <p:cNvSpPr/>
          <p:nvPr/>
        </p:nvSpPr>
        <p:spPr>
          <a:xfrm>
            <a:off x="826128" y="1769714"/>
            <a:ext cx="2281238" cy="285038"/>
          </a:xfrm>
          <a:prstGeom prst="wedgeRectCallout">
            <a:avLst>
              <a:gd name="adj1" fmla="val -16829"/>
              <a:gd name="adj2" fmla="val 27667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menu for more function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9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2798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SYS0204DetailPop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공지사항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선택 공지사항 상세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B631A4C-7FF5-492B-B959-0DFF41D8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43D44A2-2A35-480B-84C1-88114FD95AC0}"/>
              </a:ext>
            </a:extLst>
          </p:cNvPr>
          <p:cNvSpPr/>
          <p:nvPr/>
        </p:nvSpPr>
        <p:spPr>
          <a:xfrm>
            <a:off x="4738198" y="4762411"/>
            <a:ext cx="1533525" cy="285038"/>
          </a:xfrm>
          <a:prstGeom prst="wedgeRectCallout">
            <a:avLst>
              <a:gd name="adj1" fmla="val -67066"/>
              <a:gd name="adj2" fmla="val -99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08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1273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SYS0204UpdatePop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공지사항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선택 공지사항 정보를 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삭제할 첨부파일을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checkbox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에 체크함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button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을 클릭하여 신규로 추가할 파일을 선택하고 업로드함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181E91A-B431-4C9B-AA39-7A4F2418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D1A308-ADC1-4A3C-8C36-29035EAE4FD5}"/>
              </a:ext>
            </a:extLst>
          </p:cNvPr>
          <p:cNvSpPr/>
          <p:nvPr/>
        </p:nvSpPr>
        <p:spPr>
          <a:xfrm>
            <a:off x="5172075" y="4172662"/>
            <a:ext cx="1800225" cy="418388"/>
          </a:xfrm>
          <a:prstGeom prst="wedgeRectCallout">
            <a:avLst>
              <a:gd name="adj1" fmla="val -67066"/>
              <a:gd name="adj2" fmla="val -99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delete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already attached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1E3F906-3175-42D4-9F2E-1825394BC05C}"/>
              </a:ext>
            </a:extLst>
          </p:cNvPr>
          <p:cNvSpPr/>
          <p:nvPr/>
        </p:nvSpPr>
        <p:spPr>
          <a:xfrm>
            <a:off x="3971925" y="4879455"/>
            <a:ext cx="1800225" cy="418388"/>
          </a:xfrm>
          <a:prstGeom prst="wedgeRectCallout">
            <a:avLst>
              <a:gd name="adj1" fmla="val -67066"/>
              <a:gd name="adj2" fmla="val -99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Button to upload new attachment</a:t>
            </a:r>
          </a:p>
        </p:txBody>
      </p:sp>
    </p:spTree>
    <p:extLst>
      <p:ext uri="{BB962C8B-B14F-4D97-AF65-F5344CB8AC3E}">
        <p14:creationId xmlns:p14="http://schemas.microsoft.com/office/powerpoint/2010/main" val="107086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4111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SYS0204Insert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공지사항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신규 공지사항 정보를 등록한다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button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을 클릭하여 신규로 추가할 파일을 선택하고 업로드함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CCEABAB-4BC6-44FC-8029-2FA13E5A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0B48C1A-7FD7-47C4-BF4C-3892D986354F}"/>
              </a:ext>
            </a:extLst>
          </p:cNvPr>
          <p:cNvSpPr/>
          <p:nvPr/>
        </p:nvSpPr>
        <p:spPr>
          <a:xfrm>
            <a:off x="3962400" y="4565130"/>
            <a:ext cx="1800225" cy="418388"/>
          </a:xfrm>
          <a:prstGeom prst="wedgeRectCallout">
            <a:avLst>
              <a:gd name="adj1" fmla="val -67066"/>
              <a:gd name="adj2" fmla="val -99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Button to upload new attachment</a:t>
            </a:r>
          </a:p>
        </p:txBody>
      </p:sp>
    </p:spTree>
    <p:extLst>
      <p:ext uri="{BB962C8B-B14F-4D97-AF65-F5344CB8AC3E}">
        <p14:creationId xmlns:p14="http://schemas.microsoft.com/office/powerpoint/2010/main" val="176050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8965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SYS0206List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회사 정보관리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회사정보를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회사정보는 이후의 사용자 정보관리를 위한 기본정보가 되고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사용자는 회사정보를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foreign key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로 가지므로 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삭제시 주의가 필요함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목록화면에서 해당 회사로 등록된 사용자 수를 보여주고 등록된 사용자가 있을 경우 삭제가 불가능하도록 처리함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0A9516-72B9-429D-AC78-3875A65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2EFB524-2B14-4394-9999-058326020CDD}"/>
              </a:ext>
            </a:extLst>
          </p:cNvPr>
          <p:cNvSpPr/>
          <p:nvPr/>
        </p:nvSpPr>
        <p:spPr>
          <a:xfrm>
            <a:off x="2055887" y="2306726"/>
            <a:ext cx="2295525" cy="418388"/>
          </a:xfrm>
          <a:prstGeom prst="wedgeRectCallout">
            <a:avLst>
              <a:gd name="adj1" fmla="val -63362"/>
              <a:gd name="adj2" fmla="val 5364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수가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보다 클경우 선택박스가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disabled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되어 삭제 금지 처리됨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1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30183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SYS0206EditPop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회사 정보관리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회사정보를 신규입력 또는 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Sys0206List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회사로고를 선택하여 업로드 하면 이후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Invoice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발행 등의 메뉴에서 사용가능 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0310C0-4276-43E3-9176-7279C898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96788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8AD8E1-47A7-4C26-BEAB-C5068409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6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0319AA8-F7F8-4B48-B224-4090D58FC638}"/>
              </a:ext>
            </a:extLst>
          </p:cNvPr>
          <p:cNvSpPr/>
          <p:nvPr/>
        </p:nvSpPr>
        <p:spPr>
          <a:xfrm>
            <a:off x="2483978" y="2667963"/>
            <a:ext cx="1800225" cy="418388"/>
          </a:xfrm>
          <a:prstGeom prst="wedgeRectCallout">
            <a:avLst>
              <a:gd name="adj1" fmla="val -67066"/>
              <a:gd name="adj2" fmla="val -99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선택시 상세정보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F955938-A40D-41B9-91ED-6ADC994A5964}"/>
              </a:ext>
            </a:extLst>
          </p:cNvPr>
          <p:cNvSpPr/>
          <p:nvPr/>
        </p:nvSpPr>
        <p:spPr>
          <a:xfrm>
            <a:off x="7336565" y="1470128"/>
            <a:ext cx="1800225" cy="418388"/>
          </a:xfrm>
          <a:prstGeom prst="wedgeRectCallout">
            <a:avLst>
              <a:gd name="adj1" fmla="val -7728"/>
              <a:gd name="adj2" fmla="val 7253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일괄 사용자 상태 변경을 위한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Menu 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버튼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0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84034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UsersPop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Change 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관리자가 다른 사용자로 로그인 하여 해당 사용자 정보를 조회 가능함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전체 사용자 목록을 보여주고 관리자가 특정 사용자를 선택 후 해당 사용자를 로그인 한 것처럼 사용 가능함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74DCC5B-26AF-49E1-9017-FD568451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D11236D-90F9-43DC-B361-A2DCED69D157}"/>
              </a:ext>
            </a:extLst>
          </p:cNvPr>
          <p:cNvSpPr/>
          <p:nvPr/>
        </p:nvSpPr>
        <p:spPr>
          <a:xfrm>
            <a:off x="3695777" y="1845891"/>
            <a:ext cx="1175326" cy="376015"/>
          </a:xfrm>
          <a:prstGeom prst="wedgeRectCallout">
            <a:avLst>
              <a:gd name="adj1" fmla="val 76137"/>
              <a:gd name="adj2" fmla="val 14187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처음 로그인 한 사용자로 돌아감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7A6982D-750E-4C53-91E7-BACD72AEF86B}"/>
              </a:ext>
            </a:extLst>
          </p:cNvPr>
          <p:cNvSpPr/>
          <p:nvPr/>
        </p:nvSpPr>
        <p:spPr>
          <a:xfrm>
            <a:off x="1327168" y="3439835"/>
            <a:ext cx="1175326" cy="376015"/>
          </a:xfrm>
          <a:prstGeom prst="wedgeRectCallout">
            <a:avLst>
              <a:gd name="adj1" fmla="val 76137"/>
              <a:gd name="adj2" fmla="val 14187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선택시 해당 사용자로 전환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4B61DCB-5944-4E3E-A62A-9C67284BE0EF}"/>
              </a:ext>
            </a:extLst>
          </p:cNvPr>
          <p:cNvSpPr/>
          <p:nvPr/>
        </p:nvSpPr>
        <p:spPr>
          <a:xfrm>
            <a:off x="5157136" y="2033898"/>
            <a:ext cx="1023856" cy="376015"/>
          </a:xfrm>
          <a:prstGeom prst="wedgeRectCallout">
            <a:avLst>
              <a:gd name="adj1" fmla="val 20031"/>
              <a:gd name="adj2" fmla="val 95105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선택시 해당 사용자로 전환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F0685-E930-415F-B11E-DA6E6B71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26" y="6144517"/>
            <a:ext cx="5175738" cy="486766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9A9B338-3DC0-43A0-AB31-79C487CD89EC}"/>
              </a:ext>
            </a:extLst>
          </p:cNvPr>
          <p:cNvSpPr/>
          <p:nvPr/>
        </p:nvSpPr>
        <p:spPr>
          <a:xfrm>
            <a:off x="4416669" y="5685600"/>
            <a:ext cx="2144580" cy="313163"/>
          </a:xfrm>
          <a:prstGeom prst="wedgeRectCallout">
            <a:avLst>
              <a:gd name="adj1" fmla="val -81827"/>
              <a:gd name="adj2" fmla="val 11668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사용자 전환시 상단 영역에 표시됨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14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48644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 등록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기본정보 탭과 사용자별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탭으로 구분하여 등록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65F99C-92EB-4539-84AA-8A4DCAD9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7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D3776C3-5450-4333-B693-03873B38F114}"/>
              </a:ext>
            </a:extLst>
          </p:cNvPr>
          <p:cNvSpPr/>
          <p:nvPr/>
        </p:nvSpPr>
        <p:spPr>
          <a:xfrm>
            <a:off x="1817407" y="2042445"/>
            <a:ext cx="1378722" cy="257692"/>
          </a:xfrm>
          <a:prstGeom prst="wedgeRectCallout">
            <a:avLst>
              <a:gd name="adj1" fmla="val -21019"/>
              <a:gd name="adj2" fmla="val 14402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사용자 기본 정보 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1C1ED0D-6491-4026-9412-108FFB8CBF86}"/>
              </a:ext>
            </a:extLst>
          </p:cNvPr>
          <p:cNvSpPr/>
          <p:nvPr/>
        </p:nvSpPr>
        <p:spPr>
          <a:xfrm>
            <a:off x="3442727" y="2158278"/>
            <a:ext cx="1378722" cy="257692"/>
          </a:xfrm>
          <a:prstGeom prst="wedgeRectCallout">
            <a:avLst>
              <a:gd name="adj1" fmla="val -55110"/>
              <a:gd name="adj2" fmla="val 12081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 Account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76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4723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SYS0208Edit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 등록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SYS0208List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 기본정보 탭과 사용자별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Account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탭으로 구분하여 등록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216AD6-687B-4FA8-9D42-A7A347D6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1F389E9-6272-4381-86B5-FC24E655D6D2}"/>
              </a:ext>
            </a:extLst>
          </p:cNvPr>
          <p:cNvSpPr/>
          <p:nvPr/>
        </p:nvSpPr>
        <p:spPr>
          <a:xfrm>
            <a:off x="1817407" y="2042445"/>
            <a:ext cx="1378722" cy="257692"/>
          </a:xfrm>
          <a:prstGeom prst="wedgeRectCallout">
            <a:avLst>
              <a:gd name="adj1" fmla="val -21019"/>
              <a:gd name="adj2" fmla="val 14402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사용자 기본 정보 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A9F8C2E-FA03-48C9-B0B3-2DFA9CBBAC9B}"/>
              </a:ext>
            </a:extLst>
          </p:cNvPr>
          <p:cNvSpPr/>
          <p:nvPr/>
        </p:nvSpPr>
        <p:spPr>
          <a:xfrm>
            <a:off x="3442727" y="2158278"/>
            <a:ext cx="1378722" cy="257692"/>
          </a:xfrm>
          <a:prstGeom prst="wedgeRectCallout">
            <a:avLst>
              <a:gd name="adj1" fmla="val -55110"/>
              <a:gd name="adj2" fmla="val 12081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 Account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9D24758-6E6D-4619-883D-D5D20DC7C340}"/>
              </a:ext>
            </a:extLst>
          </p:cNvPr>
          <p:cNvSpPr/>
          <p:nvPr/>
        </p:nvSpPr>
        <p:spPr>
          <a:xfrm>
            <a:off x="6729170" y="2300137"/>
            <a:ext cx="1378722" cy="331968"/>
          </a:xfrm>
          <a:prstGeom prst="wedgeRectCallout">
            <a:avLst>
              <a:gd name="adj1" fmla="val -42094"/>
              <a:gd name="adj2" fmla="val 9507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 Account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추가 버튼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2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2942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메뉴 관리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메뉴를 관리한다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시스템에 등록된 메뉴를 관리한다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메뉴 기능이 구현된 항목은 삭제 불가능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4B0CB53-515B-49A1-8290-EF39C0F2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61" cy="525621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538844B-746E-4F03-91D8-1C20506C8F35}"/>
              </a:ext>
            </a:extLst>
          </p:cNvPr>
          <p:cNvSpPr/>
          <p:nvPr/>
        </p:nvSpPr>
        <p:spPr>
          <a:xfrm>
            <a:off x="2186496" y="2346286"/>
            <a:ext cx="1378722" cy="257692"/>
          </a:xfrm>
          <a:prstGeom prst="wedgeRectCallout">
            <a:avLst>
              <a:gd name="adj1" fmla="val -55110"/>
              <a:gd name="adj2" fmla="val 12081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상세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0317FA-1EE7-4D3B-B98B-5AE0306B6465}"/>
              </a:ext>
            </a:extLst>
          </p:cNvPr>
          <p:cNvSpPr/>
          <p:nvPr/>
        </p:nvSpPr>
        <p:spPr>
          <a:xfrm>
            <a:off x="7278365" y="1533011"/>
            <a:ext cx="1378722" cy="257692"/>
          </a:xfrm>
          <a:prstGeom prst="wedgeRectCallout">
            <a:avLst>
              <a:gd name="adj1" fmla="val 5634"/>
              <a:gd name="adj2" fmla="val 12413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메뉴 순서 정의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33433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SYS0402InsertPop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메뉴 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메뉴를 관리한다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메뉴 레벨은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단계로 구분된다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8E38EB-09A1-40E6-B461-7152C227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AA6A19F-6402-4025-B6A4-26BAF2172E75}"/>
              </a:ext>
            </a:extLst>
          </p:cNvPr>
          <p:cNvSpPr/>
          <p:nvPr/>
        </p:nvSpPr>
        <p:spPr>
          <a:xfrm>
            <a:off x="1699193" y="3171308"/>
            <a:ext cx="1378722" cy="257692"/>
          </a:xfrm>
          <a:prstGeom prst="wedgeRectCallout">
            <a:avLst>
              <a:gd name="adj1" fmla="val 68857"/>
              <a:gd name="adj2" fmla="val -251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메뉴 레벨 정의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67654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권한관리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권한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권한은 메뉴와 연결되어 권한 그룹에 따라 메뉴가 보이거나 보이지 않게된다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5C7A4B-B25D-4853-9D67-4FE5EFBB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0" y="1052513"/>
            <a:ext cx="9611358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6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94753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SYS0404UpdatePop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권한관리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권한 정보를 수정한다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권한은 메뉴와 연결되어 권한 그룹에 따라 메뉴가 보이거나 보이지 않게된다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3A27A50-709D-4B5B-BEA7-F1814AF6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1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81317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SYS0406List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메뉴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권한 매핑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시스템 메뉴와 권한 매핑을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조회된 메뉴 목록에서 원하는 항목을 선택하고 저장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922EEFF-6C58-4B7C-A053-C608430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575800" cy="523676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360C4AE-003C-40F6-B131-54EDEE964945}"/>
              </a:ext>
            </a:extLst>
          </p:cNvPr>
          <p:cNvSpPr/>
          <p:nvPr/>
        </p:nvSpPr>
        <p:spPr>
          <a:xfrm>
            <a:off x="7741069" y="1991989"/>
            <a:ext cx="1378722" cy="605932"/>
          </a:xfrm>
          <a:prstGeom prst="wedgeRectCallout">
            <a:avLst>
              <a:gd name="adj1" fmla="val 68857"/>
              <a:gd name="adj2" fmla="val -251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권한 그룹으로 조회 후 메뉴를 선택하고 저장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07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41329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Financial Period Type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관리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Financial Period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기본정보를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5940A1-A457-4187-81C7-3D1AF98B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3A8BC70-F598-4500-B0CC-492FE4F41824}"/>
              </a:ext>
            </a:extLst>
          </p:cNvPr>
          <p:cNvSpPr/>
          <p:nvPr/>
        </p:nvSpPr>
        <p:spPr>
          <a:xfrm>
            <a:off x="3006700" y="4521545"/>
            <a:ext cx="1378722" cy="443562"/>
          </a:xfrm>
          <a:prstGeom prst="wedgeRectCallout">
            <a:avLst>
              <a:gd name="adj1" fmla="val 21130"/>
              <a:gd name="adj2" fmla="val -8151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수정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88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720160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SYS0802EditPop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Financial Period Type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Financial Period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기본정보를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신규입력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F88624A-749E-4005-B8A7-8C8EE7DF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60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11DA728-6763-4319-9CD7-A504E78E9A9F}"/>
              </a:ext>
            </a:extLst>
          </p:cNvPr>
          <p:cNvSpPr/>
          <p:nvPr/>
        </p:nvSpPr>
        <p:spPr>
          <a:xfrm>
            <a:off x="4997768" y="2504737"/>
            <a:ext cx="1378722" cy="443562"/>
          </a:xfrm>
          <a:prstGeom prst="wedgeRectCallout">
            <a:avLst>
              <a:gd name="adj1" fmla="val 3155"/>
              <a:gd name="adj2" fmla="val 10151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신규입력시 자동 생성 기능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65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6329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Reconciliation Category Management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Reconciliation Category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는 시스템 전반에 걸쳐 사용되고 이 정보가 잘못 설정될 경우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및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등의 정보가 올바르게 나오지 않을 수 있으므로 주의가 필요함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C6FCC0D-6226-4501-A85D-3168A089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50718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Upload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file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을 업로드 하고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정보를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AB33DF-D108-48AA-9EF4-4827B442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1F4F882-E7FB-44C4-8DEC-4D46AA375BE7}"/>
              </a:ext>
            </a:extLst>
          </p:cNvPr>
          <p:cNvSpPr/>
          <p:nvPr/>
        </p:nvSpPr>
        <p:spPr>
          <a:xfrm>
            <a:off x="6866295" y="1469875"/>
            <a:ext cx="1023856" cy="376015"/>
          </a:xfrm>
          <a:prstGeom prst="wedgeRectCallout">
            <a:avLst>
              <a:gd name="adj1" fmla="val 77623"/>
              <a:gd name="adj2" fmla="val 10646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 업로드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4134E7C-D0E1-4BAC-8BC5-89E3F25EF3ED}"/>
              </a:ext>
            </a:extLst>
          </p:cNvPr>
          <p:cNvSpPr/>
          <p:nvPr/>
        </p:nvSpPr>
        <p:spPr>
          <a:xfrm>
            <a:off x="8161234" y="1307502"/>
            <a:ext cx="1204956" cy="376015"/>
          </a:xfrm>
          <a:prstGeom prst="wedgeRectCallout">
            <a:avLst>
              <a:gd name="adj1" fmla="val 4582"/>
              <a:gd name="adj2" fmla="val 13374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목록에서 선택된 항목 삭제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59B5B7B-462C-4F6A-A6B5-55BE61B3EDB5}"/>
              </a:ext>
            </a:extLst>
          </p:cNvPr>
          <p:cNvSpPr/>
          <p:nvPr/>
        </p:nvSpPr>
        <p:spPr>
          <a:xfrm>
            <a:off x="4634418" y="2143569"/>
            <a:ext cx="1461581" cy="376015"/>
          </a:xfrm>
          <a:prstGeom prst="wedgeRectCallout">
            <a:avLst>
              <a:gd name="adj1" fmla="val 14340"/>
              <a:gd name="adj2" fmla="val 10419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항목 선택시 상세 정보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78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97444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SYS0804EditPop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Reconciliation Category Management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관리자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Reconciliation Category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정보를 조회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수정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신규등록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SYS0804List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는 시스템 전반에 걸쳐 사용되고 이 정보가 잘못 설정될 경우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및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등의 정보가 올바르게 나오지 않을 수 있으므로 주의가 필요함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B4F979-0AF6-47BD-8D54-74FBA06C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61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2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65523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BSM0202DetailPop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상세 내용을 조회한다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상세정보를 조회한다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Transaction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 내용을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단위로 보여줌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24DBC0-F54A-4B8F-A19A-93AA37E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61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6674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BSM0202UploadPop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Upload Bank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업로드 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BSM0202List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은행별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파일을 업로드 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중복 데이터 업로드시 오류 메시지 팝업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8C76F24-E4E9-4F84-BD3D-5EEEF729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052513"/>
            <a:ext cx="9611358" cy="525621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991D906-9B19-4748-AA03-B1A4A0A12070}"/>
              </a:ext>
            </a:extLst>
          </p:cNvPr>
          <p:cNvSpPr/>
          <p:nvPr/>
        </p:nvSpPr>
        <p:spPr>
          <a:xfrm>
            <a:off x="1848489" y="1955562"/>
            <a:ext cx="2432954" cy="376015"/>
          </a:xfrm>
          <a:prstGeom prst="wedgeRectCallout">
            <a:avLst>
              <a:gd name="adj1" fmla="val 14340"/>
              <a:gd name="adj2" fmla="val 10419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Account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를 먼저 선택해야함 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은행별로 파일의 형식이 다르기 때문</a:t>
            </a:r>
            <a:r>
              <a:rPr lang="en-AU" altLang="ko-KR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553253F-AFCE-46CD-A707-DFFB128F0BB3}"/>
              </a:ext>
            </a:extLst>
          </p:cNvPr>
          <p:cNvSpPr/>
          <p:nvPr/>
        </p:nvSpPr>
        <p:spPr>
          <a:xfrm>
            <a:off x="5272754" y="2808718"/>
            <a:ext cx="1553911" cy="233586"/>
          </a:xfrm>
          <a:prstGeom prst="wedgeRectCallout">
            <a:avLst>
              <a:gd name="adj1" fmla="val 26634"/>
              <a:gd name="adj2" fmla="val -980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업로드할 파일을 선택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4396D3-A3BE-4943-8300-2AC48B14ECD6}"/>
              </a:ext>
            </a:extLst>
          </p:cNvPr>
          <p:cNvSpPr/>
          <p:nvPr/>
        </p:nvSpPr>
        <p:spPr>
          <a:xfrm>
            <a:off x="5073602" y="1650760"/>
            <a:ext cx="1553911" cy="376015"/>
          </a:xfrm>
          <a:prstGeom prst="wedgeRectCallout">
            <a:avLst>
              <a:gd name="adj1" fmla="val 48632"/>
              <a:gd name="adj2" fmla="val 921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파일 선택후 업로드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2FBFBE9-5845-4397-B796-D872049C2137}"/>
              </a:ext>
            </a:extLst>
          </p:cNvPr>
          <p:cNvSpPr/>
          <p:nvPr/>
        </p:nvSpPr>
        <p:spPr>
          <a:xfrm>
            <a:off x="6661569" y="1650759"/>
            <a:ext cx="1474028" cy="376015"/>
          </a:xfrm>
          <a:prstGeom prst="wedgeRectCallout">
            <a:avLst>
              <a:gd name="adj1" fmla="val -26162"/>
              <a:gd name="adj2" fmla="val 9133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내용 확인 후 업로드를 원하지 않을 경우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E65DA48-FCF8-4349-B9FB-56DC8FE5110A}"/>
              </a:ext>
            </a:extLst>
          </p:cNvPr>
          <p:cNvSpPr/>
          <p:nvPr/>
        </p:nvSpPr>
        <p:spPr>
          <a:xfrm>
            <a:off x="7241065" y="2437012"/>
            <a:ext cx="1474028" cy="376015"/>
          </a:xfrm>
          <a:prstGeom prst="wedgeRectCallout">
            <a:avLst>
              <a:gd name="adj1" fmla="val -36598"/>
              <a:gd name="adj2" fmla="val -7684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내용 확인 후 업로드를 원할 경우 클릭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3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30378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 Allocation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내용을 확인하고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업로드된 모든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Bank Statement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내용을 조회한다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조회 목록에서 직접 수정할 수 있으며 각 항목 수정시 동시 저장됨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Highlighted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Row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들은 이미 할당된 데이터임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와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GST Amount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만 선택하면 다른 항목은 자동 계산됨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1DE389-99F7-45F4-A0DF-27F20FE9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D9891B4-E071-4EB6-B9FB-C1121D186933}"/>
              </a:ext>
            </a:extLst>
          </p:cNvPr>
          <p:cNvSpPr/>
          <p:nvPr/>
        </p:nvSpPr>
        <p:spPr>
          <a:xfrm>
            <a:off x="6810998" y="2005414"/>
            <a:ext cx="1288991" cy="233586"/>
          </a:xfrm>
          <a:prstGeom prst="wedgeRectCallout">
            <a:avLst>
              <a:gd name="adj1" fmla="val 63864"/>
              <a:gd name="adj2" fmla="val -2124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일괄적용 화면 호출</a:t>
            </a:r>
            <a:endParaRPr lang="en-AU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0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3B95-E645-4CA3-A6A0-E094CB18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13062"/>
              </p:ext>
            </p:extLst>
          </p:nvPr>
        </p:nvGraphicFramePr>
        <p:xfrm>
          <a:off x="83975" y="102634"/>
          <a:ext cx="12022300" cy="6674403"/>
        </p:xfrm>
        <a:graphic>
          <a:graphicData uri="http://schemas.openxmlformats.org/drawingml/2006/table">
            <a:tbl>
              <a:tblPr firstRow="1" bandRow="1"/>
              <a:tblGrid>
                <a:gridCol w="1133886">
                  <a:extLst>
                    <a:ext uri="{9D8B030D-6E8A-4147-A177-3AD203B41FA5}">
                      <a16:colId xmlns:a16="http://schemas.microsoft.com/office/drawing/2014/main" val="4208665719"/>
                    </a:ext>
                  </a:extLst>
                </a:gridCol>
                <a:gridCol w="2096839">
                  <a:extLst>
                    <a:ext uri="{9D8B030D-6E8A-4147-A177-3AD203B41FA5}">
                      <a16:colId xmlns:a16="http://schemas.microsoft.com/office/drawing/2014/main" val="65359309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3897354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5701026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8986066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1162646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998002181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BSM0204BatchApplicationPop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Program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Batch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사용자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592268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algn="ctr"/>
                      <a:r>
                        <a:rPr lang="en-AU" sz="10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Function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일괄작업을 처리한다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BSM0204List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98890"/>
                  </a:ext>
                </a:extLst>
              </a:tr>
              <a:tr h="277636">
                <a:tc rowSpan="2" gridSpan="6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13184"/>
                  </a:ext>
                </a:extLst>
              </a:tr>
              <a:tr h="5841495">
                <a:tc gridSpan="6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목록에서 선택된 항목들에 대해 일괄적으로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Allocation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을 적용함</a:t>
                      </a:r>
                      <a:endParaRPr lang="en-AU" altLang="ko-KR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AU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Category, Sub Category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및 </a:t>
                      </a:r>
                      <a:r>
                        <a:rPr lang="en-AU" altLang="ko-KR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GST Percentage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를 입력후 반영함</a:t>
                      </a:r>
                      <a:endParaRPr lang="en-AU" sz="10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680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20CEEA6-68C6-46A9-8E87-4AEEE6D8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" y="1052513"/>
            <a:ext cx="9611359" cy="5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1970</Words>
  <Application>Microsoft Office PowerPoint</Application>
  <PresentationFormat>Widescreen</PresentationFormat>
  <Paragraphs>672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Sa</dc:creator>
  <cp:lastModifiedBy>Dustin Sa</cp:lastModifiedBy>
  <cp:revision>41</cp:revision>
  <dcterms:created xsi:type="dcterms:W3CDTF">2021-02-08T23:46:00Z</dcterms:created>
  <dcterms:modified xsi:type="dcterms:W3CDTF">2022-03-08T05:51:21Z</dcterms:modified>
</cp:coreProperties>
</file>